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g4FRj3oqnYaAGFq9u+Smxzr9bR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ustomXml" Target="../customXml/item3.xml"/><Relationship Id="rId21" Type="http://schemas.openxmlformats.org/officeDocument/2006/relationships/slide" Target="slides/slide17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ustomXml" Target="../customXml/item2.xml"/><Relationship Id="rId20" Type="http://schemas.openxmlformats.org/officeDocument/2006/relationships/slide" Target="slides/slide16.xml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1.xml"/><Relationship Id="rId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slide" Target="slides/slide18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3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3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3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3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3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4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4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4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4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4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4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4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4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4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4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4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4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4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4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4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4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4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4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4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4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4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4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4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4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4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4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4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4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4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4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4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4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4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4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5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5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5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5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53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53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2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2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2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2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2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2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2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2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0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0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EC2 Basics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/>
          <p:nvPr>
            <p:ph idx="1" type="body"/>
          </p:nvPr>
        </p:nvSpPr>
        <p:spPr>
          <a:xfrm>
            <a:off x="938500" y="1103700"/>
            <a:ext cx="49464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They are useful for latency-sensitive cases, such as large database workloads (e.g., MySQL, Cassandra, MongoDB, and Oracle} and key business applications that require the kind of consistent performance that gp2 volume cannot provide.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0"/>
          <p:cNvSpPr txBox="1"/>
          <p:nvPr>
            <p:ph type="title"/>
          </p:nvPr>
        </p:nvSpPr>
        <p:spPr>
          <a:xfrm>
            <a:off x="649175" y="434300"/>
            <a:ext cx="4629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EBS Volume Types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/>
          <p:nvPr>
            <p:ph type="title"/>
          </p:nvPr>
        </p:nvSpPr>
        <p:spPr>
          <a:xfrm>
            <a:off x="638450" y="445025"/>
            <a:ext cx="4629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EBS Volume Types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938500" y="1230150"/>
            <a:ext cx="5340900" cy="30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3. HDD-backed volume: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HDD-backed volumes are intended for large sequential workloads where throughput is critical (performance is measured in MiB/s).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They are inexpensive.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Volume provides low-cost storage.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>
            <p:ph type="title"/>
          </p:nvPr>
        </p:nvSpPr>
        <p:spPr>
          <a:xfrm>
            <a:off x="713450" y="487900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Snapshots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2"/>
          <p:cNvSpPr txBox="1"/>
          <p:nvPr>
            <p:ph idx="1" type="body"/>
          </p:nvPr>
        </p:nvSpPr>
        <p:spPr>
          <a:xfrm>
            <a:off x="779950" y="1135850"/>
            <a:ext cx="49464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Snapshots can be used to create backups of our EBS volumes.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Snapshots can be used to generate multiple EBS volumes containing identical data.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Primary reason for snapshots is data protection. 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>
            <p:ph type="title"/>
          </p:nvPr>
        </p:nvSpPr>
        <p:spPr>
          <a:xfrm>
            <a:off x="702750" y="375050"/>
            <a:ext cx="46293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Snapshots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13"/>
          <p:cNvSpPr txBox="1"/>
          <p:nvPr>
            <p:ph idx="1" type="body"/>
          </p:nvPr>
        </p:nvSpPr>
        <p:spPr>
          <a:xfrm>
            <a:off x="938500" y="1039425"/>
            <a:ext cx="4946400" cy="3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ontent of a storage snapshot is generally read and can be used by storage administrators and various third-party backup applications to read or restore data.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Whereas the write operations continue uninterrupted to the live storage volume.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/>
          <p:nvPr>
            <p:ph type="title"/>
          </p:nvPr>
        </p:nvSpPr>
        <p:spPr>
          <a:xfrm>
            <a:off x="681325" y="509325"/>
            <a:ext cx="46293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Lifecycle Manager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4"/>
          <p:cNvSpPr txBox="1"/>
          <p:nvPr>
            <p:ph idx="1" type="body"/>
          </p:nvPr>
        </p:nvSpPr>
        <p:spPr>
          <a:xfrm>
            <a:off x="917050" y="1360875"/>
            <a:ext cx="4946400" cy="28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Lifecycle Manager enables us to schedule the creation and deletion of our EBS snapshots.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By removing the need for regular backups and eliminating the need to pay extra for older snapshots.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/>
          <p:nvPr>
            <p:ph type="title"/>
          </p:nvPr>
        </p:nvSpPr>
        <p:spPr>
          <a:xfrm>
            <a:off x="563450" y="402150"/>
            <a:ext cx="462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Security Groups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15"/>
          <p:cNvSpPr txBox="1"/>
          <p:nvPr>
            <p:ph idx="1" type="body"/>
          </p:nvPr>
        </p:nvSpPr>
        <p:spPr>
          <a:xfrm>
            <a:off x="938500" y="1082275"/>
            <a:ext cx="53730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They function similarly to a virtual firewall for our EC2 instances.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All traffic to an instance is routed through its security group and secures us.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Specify through which ports users can enter and who will be able to send and receive data through them.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/>
          <p:nvPr>
            <p:ph type="title"/>
          </p:nvPr>
        </p:nvSpPr>
        <p:spPr>
          <a:xfrm>
            <a:off x="779950" y="498600"/>
            <a:ext cx="4629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IPs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17"/>
          <p:cNvSpPr txBox="1"/>
          <p:nvPr>
            <p:ph idx="1" type="body"/>
          </p:nvPr>
        </p:nvSpPr>
        <p:spPr>
          <a:xfrm>
            <a:off x="779950" y="1328725"/>
            <a:ext cx="46293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IP addresses that remain attached to your running or stopped instances.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Elastic IPs can be assigned to your EC2 instances to facilitate SSH access.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/>
          <p:nvPr>
            <p:ph type="title"/>
          </p:nvPr>
        </p:nvSpPr>
        <p:spPr>
          <a:xfrm>
            <a:off x="670600" y="530750"/>
            <a:ext cx="4629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Key pair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18"/>
          <p:cNvSpPr txBox="1"/>
          <p:nvPr>
            <p:ph idx="1" type="body"/>
          </p:nvPr>
        </p:nvSpPr>
        <p:spPr>
          <a:xfrm>
            <a:off x="938500" y="1296600"/>
            <a:ext cx="49464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Key Pairs are used to connect to your EC2 instances, you must use key pairs.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Two types of keys: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public key and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private key.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/>
          <p:nvPr>
            <p:ph type="title"/>
          </p:nvPr>
        </p:nvSpPr>
        <p:spPr>
          <a:xfrm>
            <a:off x="724175" y="498600"/>
            <a:ext cx="4629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Network Interfaces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19"/>
          <p:cNvSpPr txBox="1"/>
          <p:nvPr>
            <p:ph idx="1" type="body"/>
          </p:nvPr>
        </p:nvSpPr>
        <p:spPr>
          <a:xfrm>
            <a:off x="938500" y="1466400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Network interfaces can be created and attached to EC2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A single instance can have multiple network interfaces attached to it.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563450" y="380725"/>
            <a:ext cx="57357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938500" y="1007275"/>
            <a:ext cx="38085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EC2 Dashboard.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EC2 Images.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Elastic Block Storage.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Snapshots.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Lifecycle /manager.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Elastic IPs.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Key Pairs.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Network Interfaces.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938500" y="1221575"/>
            <a:ext cx="49464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se premade instances in the EC2 or we can launch templates.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Launch templates by creating a template that specifies the instance configuration and permissions.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563450" y="380725"/>
            <a:ext cx="57357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EC2 Dashboard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type="title"/>
          </p:nvPr>
        </p:nvSpPr>
        <p:spPr>
          <a:xfrm>
            <a:off x="542000" y="412875"/>
            <a:ext cx="4629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EC2 Images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4"/>
          <p:cNvSpPr txBox="1"/>
          <p:nvPr>
            <p:ph idx="1" type="body"/>
          </p:nvPr>
        </p:nvSpPr>
        <p:spPr>
          <a:xfrm>
            <a:off x="1026200" y="1017975"/>
            <a:ext cx="49464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EC2 images are created using AMI.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Launch an instance we use AMI or Amazon Machine Images.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AMI is used as it provides the required information which is required to launch an instance.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Also create multiple instances using a single AMI.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938500" y="1253725"/>
            <a:ext cx="49464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lso create multiple instances using a single AMI.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Generally used when we need instances with the same configuration.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5"/>
          <p:cNvSpPr txBox="1"/>
          <p:nvPr>
            <p:ph type="title"/>
          </p:nvPr>
        </p:nvSpPr>
        <p:spPr>
          <a:xfrm>
            <a:off x="702775" y="445025"/>
            <a:ext cx="46293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EC2 Images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type="title"/>
          </p:nvPr>
        </p:nvSpPr>
        <p:spPr>
          <a:xfrm>
            <a:off x="617050" y="487900"/>
            <a:ext cx="46293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Block Storage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6"/>
          <p:cNvSpPr txBox="1"/>
          <p:nvPr>
            <p:ph idx="1" type="body"/>
          </p:nvPr>
        </p:nvSpPr>
        <p:spPr>
          <a:xfrm>
            <a:off x="938500" y="1189425"/>
            <a:ext cx="4946400" cy="3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EBS volumes function similarly to hard discs in the cloud.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Link them to our Amazon EC2 instances.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Install operating systems and software on them, or we can also use them to host dynamic websites such as WordPress.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>
            <p:ph type="title"/>
          </p:nvPr>
        </p:nvSpPr>
        <p:spPr>
          <a:xfrm>
            <a:off x="734900" y="530750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EBS Volume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7"/>
          <p:cNvSpPr txBox="1"/>
          <p:nvPr>
            <p:ph idx="1" type="body"/>
          </p:nvPr>
        </p:nvSpPr>
        <p:spPr>
          <a:xfrm>
            <a:off x="938500" y="1402100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Every Amazon EBS volume that is provisioned is immediately replicated to other storage devices in the same Availability Zone inside the AWS region to ensure redundancy and high availability.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/>
          <p:nvPr>
            <p:ph type="title"/>
          </p:nvPr>
        </p:nvSpPr>
        <p:spPr>
          <a:xfrm>
            <a:off x="574175" y="412875"/>
            <a:ext cx="4629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Types of EBS Volumes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8"/>
          <p:cNvSpPr txBox="1"/>
          <p:nvPr>
            <p:ph idx="1" type="body"/>
          </p:nvPr>
        </p:nvSpPr>
        <p:spPr>
          <a:xfrm>
            <a:off x="938500" y="1103700"/>
            <a:ext cx="49464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General Purpose SSD (gp2):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They were created to be a low-cost storage option.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Gp2 volumes include system volumes, development and test cases, and a variety of low-latency apps.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title"/>
          </p:nvPr>
        </p:nvSpPr>
        <p:spPr>
          <a:xfrm>
            <a:off x="649175" y="434300"/>
            <a:ext cx="4629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EBS Volume Types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9"/>
          <p:cNvSpPr txBox="1"/>
          <p:nvPr>
            <p:ph idx="1" type="body"/>
          </p:nvPr>
        </p:nvSpPr>
        <p:spPr>
          <a:xfrm>
            <a:off x="856500" y="1125150"/>
            <a:ext cx="539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2.  Provisioned IOPS SSD-backed volumes: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SSD-backed volumes are designed for transactional workloads, in which the volume performs a large number of small read/write operations.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IOPS (input/output operations per second) are used to measure the performance of such volumes.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CB86D952-F2F7-41CF-9FCC-C25C1F9B86D8}"/>
</file>

<file path=customXml/itemProps2.xml><?xml version="1.0" encoding="utf-8"?>
<ds:datastoreItem xmlns:ds="http://schemas.openxmlformats.org/officeDocument/2006/customXml" ds:itemID="{3AA35E79-9CB6-4D33-88D5-4B6FE7F995E6}"/>
</file>

<file path=customXml/itemProps3.xml><?xml version="1.0" encoding="utf-8"?>
<ds:datastoreItem xmlns:ds="http://schemas.openxmlformats.org/officeDocument/2006/customXml" ds:itemID="{18CB156D-D3B9-4A8B-8618-820CC9C2F5E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